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556" r:id="rId5"/>
    <p:sldId id="514" r:id="rId6"/>
    <p:sldId id="543" r:id="rId7"/>
    <p:sldId id="578" r:id="rId8"/>
    <p:sldId id="579" r:id="rId9"/>
    <p:sldId id="532" r:id="rId10"/>
    <p:sldId id="545" r:id="rId11"/>
    <p:sldId id="554" r:id="rId12"/>
    <p:sldId id="547" r:id="rId13"/>
    <p:sldId id="573" r:id="rId14"/>
    <p:sldId id="574" r:id="rId15"/>
    <p:sldId id="555" r:id="rId16"/>
    <p:sldId id="550" r:id="rId17"/>
    <p:sldId id="557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60" y="528"/>
      </p:cViewPr>
      <p:guideLst>
        <p:guide orient="horz" pos="2146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即使我们把亚克力板用完了也只有这么点</a:t>
            </a:r>
            <a:r>
              <a:rPr lang="zh-CN" altLang="en-US"/>
              <a:t>重！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image" Target="../media/image4.svg"/><Relationship Id="rId7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9.sv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29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9.jpe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10.svg"/><Relationship Id="rId3" Type="http://schemas.openxmlformats.org/officeDocument/2006/relationships/image" Target="../media/image38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" name="图形 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/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44848" y="2379133"/>
            <a:ext cx="7148053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53350" y="2814360"/>
            <a:ext cx="5919550" cy="83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机器人导论汇报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792" y="300972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2906893" y="3848049"/>
            <a:ext cx="2204454" cy="499568"/>
            <a:chOff x="697830" y="4447520"/>
            <a:chExt cx="4342067" cy="499568"/>
          </a:xfrm>
        </p:grpSpPr>
        <p:sp>
          <p:nvSpPr>
            <p:cNvPr id="18" name="矩形: 圆角 17"/>
            <p:cNvSpPr/>
            <p:nvPr/>
          </p:nvSpPr>
          <p:spPr>
            <a:xfrm>
              <a:off x="697830" y="4447520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4082" y="4529629"/>
              <a:ext cx="40230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汇报人：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洪晨辉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5" name="图形 1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7527126" y="1917080"/>
            <a:ext cx="37749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3F87"/>
                </a:solidFill>
              </a:rPr>
              <a:t>勤 学 </a:t>
            </a:r>
            <a:r>
              <a:rPr lang="en-US" altLang="zh-CN" sz="1400" dirty="0">
                <a:solidFill>
                  <a:srgbClr val="003F87"/>
                </a:solidFill>
              </a:rPr>
              <a:t> /  </a:t>
            </a:r>
            <a:r>
              <a:rPr lang="zh-CN" altLang="en-US" sz="1400" dirty="0">
                <a:solidFill>
                  <a:srgbClr val="003F87"/>
                </a:solidFill>
              </a:rPr>
              <a:t>修 德  </a:t>
            </a:r>
            <a:r>
              <a:rPr lang="en-US" altLang="zh-CN" sz="1400" dirty="0">
                <a:solidFill>
                  <a:srgbClr val="003F87"/>
                </a:solidFill>
              </a:rPr>
              <a:t>/  </a:t>
            </a:r>
            <a:r>
              <a:rPr lang="zh-CN" altLang="en-US" sz="1400" dirty="0">
                <a:solidFill>
                  <a:srgbClr val="003F87"/>
                </a:solidFill>
              </a:rPr>
              <a:t>明 辨  </a:t>
            </a:r>
            <a:r>
              <a:rPr lang="en-US" altLang="zh-CN" sz="1400" dirty="0">
                <a:solidFill>
                  <a:srgbClr val="003F87"/>
                </a:solidFill>
              </a:rPr>
              <a:t>/  </a:t>
            </a:r>
            <a:r>
              <a:rPr lang="zh-CN" altLang="en-US" sz="1400" dirty="0">
                <a:solidFill>
                  <a:srgbClr val="003F87"/>
                </a:solidFill>
              </a:rPr>
              <a:t>笃 实</a:t>
            </a:r>
            <a:endParaRPr lang="zh-CN" altLang="en-US" sz="1400" dirty="0">
              <a:solidFill>
                <a:srgbClr val="003F87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695" y="5400675"/>
            <a:ext cx="3517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组员：洪晨辉</a:t>
            </a:r>
            <a:endParaRPr lang="zh-CN" altLang="en-US"/>
          </a:p>
          <a:p>
            <a:r>
              <a:rPr lang="en-US" altLang="zh-CN"/>
              <a:t>      </a:t>
            </a:r>
            <a:r>
              <a:rPr lang="zh-CN" altLang="en-US"/>
              <a:t>江来</a:t>
            </a:r>
            <a:r>
              <a:rPr lang="en-US" altLang="zh-CN"/>
              <a:t> </a:t>
            </a:r>
            <a:r>
              <a:rPr lang="zh-CN" altLang="en-US"/>
              <a:t>林如豪</a:t>
            </a:r>
            <a:r>
              <a:rPr lang="en-US" altLang="zh-CN"/>
              <a:t> </a:t>
            </a:r>
            <a:r>
              <a:rPr lang="zh-CN" altLang="en-US"/>
              <a:t>金毅豪</a:t>
            </a:r>
            <a:r>
              <a:rPr lang="en-US" altLang="zh-CN"/>
              <a:t> </a:t>
            </a:r>
            <a:r>
              <a:rPr lang="zh-CN" altLang="en-US"/>
              <a:t>苏畅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16649" y="76583"/>
            <a:ext cx="6020843" cy="368300"/>
            <a:chOff x="5416649" y="76583"/>
            <a:chExt cx="6020843" cy="368300"/>
          </a:xfrm>
        </p:grpSpPr>
        <p:sp>
          <p:nvSpPr>
            <p:cNvPr id="42" name="矩形 41"/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535430"/>
            <a:ext cx="2515870" cy="2515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1811655"/>
            <a:ext cx="1963420" cy="1963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030" y="1732280"/>
            <a:ext cx="1153795" cy="923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r="467" b="6141"/>
          <a:stretch>
            <a:fillRect/>
          </a:stretch>
        </p:blipFill>
        <p:spPr>
          <a:xfrm>
            <a:off x="8322945" y="4300220"/>
            <a:ext cx="1155700" cy="872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855" y="4676140"/>
            <a:ext cx="1553210" cy="16948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r="467" b="6141"/>
          <a:stretch>
            <a:fillRect/>
          </a:stretch>
        </p:blipFill>
        <p:spPr>
          <a:xfrm>
            <a:off x="2992120" y="5405755"/>
            <a:ext cx="1155700" cy="8724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rcRect l="22031" t="31897" r="27608" b="29182"/>
          <a:stretch>
            <a:fillRect/>
          </a:stretch>
        </p:blipFill>
        <p:spPr>
          <a:xfrm>
            <a:off x="2781935" y="1941195"/>
            <a:ext cx="1711960" cy="90360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2552700" y="3310890"/>
            <a:ext cx="21977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3855" y="3406775"/>
            <a:ext cx="1467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Buck Conv.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045200" y="4144010"/>
            <a:ext cx="0" cy="45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215380" y="4144010"/>
            <a:ext cx="922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control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4280535" y="5490845"/>
            <a:ext cx="913765" cy="46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006590" y="4994910"/>
            <a:ext cx="1186815" cy="636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1345" y="393192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7.4V LiPO bat.</a:t>
            </a:r>
            <a:endParaRPr lang="en-US" altLang="zh-CN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7462520" y="2655570"/>
            <a:ext cx="19424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21930" y="2809875"/>
            <a:ext cx="1263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Feedback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5196840" y="1167130"/>
            <a:ext cx="1940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Arduino UNO(?)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3096260" y="2941320"/>
            <a:ext cx="1043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LM2940</a:t>
            </a:r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5151755" y="6449060"/>
            <a:ext cx="1861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RC Servo Con.</a:t>
            </a:r>
            <a:endParaRPr lang="en-US" altLang="zh-CN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9"/>
          <a:srcRect l="2009" t="16658" r="2300" b="21149"/>
          <a:stretch>
            <a:fillRect/>
          </a:stretch>
        </p:blipFill>
        <p:spPr>
          <a:xfrm>
            <a:off x="9509760" y="2809875"/>
            <a:ext cx="1686560" cy="92329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9603105" y="3860800"/>
            <a:ext cx="1179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HC-SR04</a:t>
            </a:r>
            <a:endParaRPr lang="en-US" altLang="zh-CN"/>
          </a:p>
        </p:txBody>
      </p:sp>
      <p:sp>
        <p:nvSpPr>
          <p:cNvPr id="68" name="文本框 67"/>
          <p:cNvSpPr txBox="1"/>
          <p:nvPr/>
        </p:nvSpPr>
        <p:spPr>
          <a:xfrm>
            <a:off x="9504045" y="1365885"/>
            <a:ext cx="1035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QTR-1A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11778615" y="1167130"/>
            <a:ext cx="66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9318625" y="6173470"/>
            <a:ext cx="310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RC Radios</a:t>
            </a:r>
            <a:r>
              <a:rPr lang="en-US" altLang="zh-CN"/>
              <a:t>/Mobile apps</a:t>
            </a:r>
            <a:endParaRPr lang="en-US" altLang="zh-CN"/>
          </a:p>
        </p:txBody>
      </p:sp>
      <p:sp>
        <p:nvSpPr>
          <p:cNvPr id="71" name="文本框 70"/>
          <p:cNvSpPr txBox="1"/>
          <p:nvPr/>
        </p:nvSpPr>
        <p:spPr>
          <a:xfrm>
            <a:off x="7971790" y="53390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SpringRC</a:t>
            </a:r>
            <a:r>
              <a:rPr lang="en-US" altLang="zh-CN"/>
              <a:t> </a:t>
            </a:r>
            <a:r>
              <a:rPr lang="zh-CN" altLang="en-US"/>
              <a:t>C</a:t>
            </a:r>
            <a:r>
              <a:rPr lang="en-US" altLang="zh-CN"/>
              <a:t>RS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2656840" y="63709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SpringRC</a:t>
            </a:r>
            <a:r>
              <a:rPr lang="en-US" altLang="zh-CN"/>
              <a:t> </a:t>
            </a:r>
            <a:r>
              <a:rPr lang="zh-CN" altLang="en-US"/>
              <a:t>C</a:t>
            </a:r>
            <a:r>
              <a:rPr lang="en-US" altLang="zh-CN"/>
              <a:t>RS</a:t>
            </a:r>
            <a:endParaRPr lang="en-US" altLang="zh-CN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0"/>
          <a:srcRect l="30241" t="17843" r="35657" b="13315"/>
          <a:stretch>
            <a:fillRect/>
          </a:stretch>
        </p:blipFill>
        <p:spPr>
          <a:xfrm>
            <a:off x="10814685" y="714375"/>
            <a:ext cx="814070" cy="164465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10822305" y="2442845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reciever</a:t>
            </a:r>
            <a:endParaRPr lang="en-US" altLang="zh-CN"/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11680825" y="2840355"/>
            <a:ext cx="0" cy="3274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0801985" y="5037455"/>
            <a:ext cx="82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signal</a:t>
            </a:r>
            <a:endParaRPr lang="en-US" altLang="zh-CN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2607945" y="3690620"/>
            <a:ext cx="2537460" cy="1360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4139565" y="4144010"/>
            <a:ext cx="1614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Direct Power</a:t>
            </a:r>
            <a:endParaRPr lang="en-US" altLang="zh-CN"/>
          </a:p>
          <a:p>
            <a:r>
              <a:rPr lang="en-US" altLang="zh-CN"/>
              <a:t>    (?)</a:t>
            </a:r>
            <a:endParaRPr lang="en-US" altLang="zh-CN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11"/>
          <a:srcRect l="27353" t="24667" r="26798" b="22407"/>
          <a:stretch>
            <a:fillRect/>
          </a:stretch>
        </p:blipFill>
        <p:spPr>
          <a:xfrm>
            <a:off x="998855" y="4764405"/>
            <a:ext cx="913765" cy="726440"/>
          </a:xfrm>
          <a:prstGeom prst="rect">
            <a:avLst/>
          </a:prstGeom>
        </p:spPr>
      </p:pic>
      <p:cxnSp>
        <p:nvCxnSpPr>
          <p:cNvPr id="81" name="直接箭头连接符 80"/>
          <p:cNvCxnSpPr/>
          <p:nvPr/>
        </p:nvCxnSpPr>
        <p:spPr>
          <a:xfrm flipH="1" flipV="1">
            <a:off x="2054860" y="5151120"/>
            <a:ext cx="3076575" cy="127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601345" y="55410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SpringRC</a:t>
            </a:r>
            <a:r>
              <a:rPr lang="en-US" altLang="zh-CN"/>
              <a:t> PS</a:t>
            </a:r>
            <a:endParaRPr lang="en-US" altLang="zh-CN"/>
          </a:p>
        </p:txBody>
      </p:sp>
      <p:pic>
        <p:nvPicPr>
          <p:cNvPr id="83" name="图片 82" descr="/private/var/folders/ks/pktj6vbn4f9b06ht_86msft80000gn/T/com.kingsoft.wpsoffice.mac/picturecompress_20240414133803/output_1.pngoutput_1"/>
          <p:cNvPicPr>
            <a:picLocks noChangeAspect="1"/>
          </p:cNvPicPr>
          <p:nvPr/>
        </p:nvPicPr>
        <p:blipFill>
          <a:blip r:embed="rId12"/>
          <a:srcRect l="12472" t="17843" r="11868" b="19315"/>
          <a:stretch>
            <a:fillRect/>
          </a:stretch>
        </p:blipFill>
        <p:spPr>
          <a:xfrm>
            <a:off x="7846060" y="796290"/>
            <a:ext cx="1186815" cy="739140"/>
          </a:xfrm>
          <a:prstGeom prst="rect">
            <a:avLst/>
          </a:prstGeom>
        </p:spPr>
      </p:pic>
      <p:cxnSp>
        <p:nvCxnSpPr>
          <p:cNvPr id="84" name="直接箭头连接符 83"/>
          <p:cNvCxnSpPr/>
          <p:nvPr/>
        </p:nvCxnSpPr>
        <p:spPr>
          <a:xfrm flipV="1">
            <a:off x="7470140" y="1621155"/>
            <a:ext cx="481965" cy="467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8136890" y="1621155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u8g2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16649" y="76583"/>
            <a:ext cx="6020843" cy="368300"/>
            <a:chOff x="5416649" y="76583"/>
            <a:chExt cx="6020843" cy="368300"/>
          </a:xfrm>
        </p:grpSpPr>
        <p:sp>
          <p:nvSpPr>
            <p:cNvPr id="42" name="矩形 41"/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5660" y="1139190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Sth. like...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112" t="24463" r="939" b="17241"/>
          <a:stretch>
            <a:fillRect/>
          </a:stretch>
        </p:blipFill>
        <p:spPr>
          <a:xfrm>
            <a:off x="2301240" y="1720215"/>
            <a:ext cx="4933950" cy="39687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1516380" y="4626610"/>
            <a:ext cx="12331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0075" y="4442460"/>
            <a:ext cx="997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Battery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095365" y="2301240"/>
            <a:ext cx="2409825" cy="553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593455" y="2088515"/>
            <a:ext cx="1429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Arduino Kit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4634865" y="4186555"/>
            <a:ext cx="3686175" cy="1035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06130" y="5080000"/>
            <a:ext cx="1649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Servo control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6747510" y="3279775"/>
            <a:ext cx="2508885" cy="538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256395" y="366966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InfraRed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16649" y="76583"/>
            <a:ext cx="6020843" cy="368300"/>
            <a:chOff x="5416649" y="76583"/>
            <a:chExt cx="6020843" cy="368300"/>
          </a:xfrm>
        </p:grpSpPr>
        <p:sp>
          <p:nvSpPr>
            <p:cNvPr id="42" name="矩形 41"/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473676" y="866903"/>
            <a:ext cx="23934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控制系统与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状态机？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010" y="1265555"/>
            <a:ext cx="3968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控制：</a:t>
            </a:r>
            <a:r>
              <a:rPr lang="en-US" altLang="zh-CN"/>
              <a:t>SpringRC</a:t>
            </a:r>
            <a:r>
              <a:rPr lang="zh-CN" altLang="en-US"/>
              <a:t>不具反馈，可选</a:t>
            </a:r>
            <a:r>
              <a:rPr lang="zh-CN" altLang="en-US"/>
              <a:t>……</a:t>
            </a:r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330575" y="1734185"/>
            <a:ext cx="0" cy="4848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l="2009" t="16658" r="2300" b="21149"/>
          <a:stretch>
            <a:fillRect/>
          </a:stretch>
        </p:blipFill>
        <p:spPr>
          <a:xfrm>
            <a:off x="746760" y="2783840"/>
            <a:ext cx="2357755" cy="1290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085" y="4458970"/>
            <a:ext cx="229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距离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PID</a:t>
            </a:r>
            <a:r>
              <a:rPr lang="zh-CN" altLang="en-US"/>
              <a:t>末端控制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7700" y="5211445"/>
            <a:ext cx="2807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-x</a:t>
            </a:r>
            <a:r>
              <a:rPr lang="zh-CN" altLang="en-US"/>
              <a:t>测量</a:t>
            </a:r>
            <a:r>
              <a:rPr lang="zh-CN" altLang="en-US"/>
              <a:t>准确度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Kalman</a:t>
            </a:r>
            <a:r>
              <a:rPr lang="zh-CN" altLang="en-US"/>
              <a:t>滤波</a:t>
            </a:r>
            <a:r>
              <a:rPr lang="en-US" altLang="zh-CN"/>
              <a:t>+MPC</a:t>
            </a:r>
            <a:r>
              <a:rPr lang="zh-CN" altLang="en-US"/>
              <a:t>？）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35" y="2466340"/>
            <a:ext cx="2708275" cy="19342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70630" y="4458970"/>
            <a:ext cx="199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IMU</a:t>
            </a:r>
            <a:r>
              <a:rPr lang="zh-CN" altLang="en-US"/>
              <a:t>，加速度</a:t>
            </a:r>
            <a:r>
              <a:rPr lang="zh-CN" altLang="en-US"/>
              <a:t>解算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55670" y="5233035"/>
            <a:ext cx="333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</a:t>
            </a:r>
            <a:r>
              <a:rPr lang="zh-CN" altLang="en-US"/>
              <a:t>额……允许有这个东西吗</a:t>
            </a:r>
            <a:r>
              <a:rPr lang="zh-CN" altLang="en-US"/>
              <a:t>……？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91325" y="8667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状态机：</a:t>
            </a:r>
            <a:endParaRPr lang="zh-CN" altLang="en-US"/>
          </a:p>
        </p:txBody>
      </p:sp>
      <p:pic>
        <p:nvPicPr>
          <p:cNvPr id="17" name="图片 16" descr="截屏2024-04-14 13.51.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10" y="1393190"/>
            <a:ext cx="5700395" cy="1390650"/>
          </a:xfrm>
          <a:prstGeom prst="rect">
            <a:avLst/>
          </a:prstGeom>
        </p:spPr>
      </p:pic>
      <p:pic>
        <p:nvPicPr>
          <p:cNvPr id="18" name="图片 17" descr="截屏2024-04-14 13.53.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955" y="3310255"/>
            <a:ext cx="2948305" cy="34328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717030" y="2941955"/>
            <a:ext cx="2633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PID</a:t>
            </a:r>
            <a:r>
              <a:rPr lang="zh-CN" altLang="en-US"/>
              <a:t>代码可能</a:t>
            </a:r>
            <a:r>
              <a:rPr lang="zh-CN" altLang="en-US"/>
              <a:t>看着像是：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343844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机械结构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电气结构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62993" y="2803262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399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650458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6007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比赛策略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0"/>
          <a:stretch>
            <a:fillRect/>
          </a:stretch>
        </p:blipFill>
        <p:spPr>
          <a:xfrm>
            <a:off x="0" y="553263"/>
            <a:ext cx="12192000" cy="6304737"/>
          </a:xfrm>
          <a:prstGeom prst="rect">
            <a:avLst/>
          </a:prstGeom>
        </p:spPr>
      </p:pic>
      <p:sp>
        <p:nvSpPr>
          <p:cNvPr id="40" name="任意多边形: 形状 39"/>
          <p:cNvSpPr/>
          <p:nvPr/>
        </p:nvSpPr>
        <p:spPr>
          <a:xfrm>
            <a:off x="106" y="552785"/>
            <a:ext cx="12256569" cy="630013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10116 h 10116"/>
              <a:gd name="connsiteX1-3" fmla="*/ 0 w 10000"/>
              <a:gd name="connsiteY1-4" fmla="*/ 116 h 10116"/>
              <a:gd name="connsiteX2-5" fmla="*/ 9965 w 10000"/>
              <a:gd name="connsiteY2-6" fmla="*/ 0 h 10116"/>
              <a:gd name="connsiteX3-7" fmla="*/ 10000 w 10000"/>
              <a:gd name="connsiteY3-8" fmla="*/ 8116 h 10116"/>
              <a:gd name="connsiteX4-9" fmla="*/ 0 w 10000"/>
              <a:gd name="connsiteY4-10" fmla="*/ 10116 h 10116"/>
              <a:gd name="connsiteX0-11" fmla="*/ 0 w 10000"/>
              <a:gd name="connsiteY0-12" fmla="*/ 10038 h 10038"/>
              <a:gd name="connsiteX1-13" fmla="*/ 0 w 10000"/>
              <a:gd name="connsiteY1-14" fmla="*/ 38 h 10038"/>
              <a:gd name="connsiteX2-15" fmla="*/ 9930 w 10000"/>
              <a:gd name="connsiteY2-16" fmla="*/ 0 h 10038"/>
              <a:gd name="connsiteX3-17" fmla="*/ 10000 w 10000"/>
              <a:gd name="connsiteY3-18" fmla="*/ 8038 h 10038"/>
              <a:gd name="connsiteX4-19" fmla="*/ 0 w 10000"/>
              <a:gd name="connsiteY4-20" fmla="*/ 10038 h 10038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9930 w 10000"/>
              <a:gd name="connsiteY2-26" fmla="*/ 40 h 10000"/>
              <a:gd name="connsiteX3-27" fmla="*/ 10000 w 10000"/>
              <a:gd name="connsiteY3-28" fmla="*/ 8000 h 10000"/>
              <a:gd name="connsiteX4-29" fmla="*/ 0 w 10000"/>
              <a:gd name="connsiteY4-30" fmla="*/ 10000 h 10000"/>
              <a:gd name="connsiteX0-31" fmla="*/ 0 w 10000"/>
              <a:gd name="connsiteY0-32" fmla="*/ 10012 h 10012"/>
              <a:gd name="connsiteX1-33" fmla="*/ 0 w 10000"/>
              <a:gd name="connsiteY1-34" fmla="*/ 12 h 10012"/>
              <a:gd name="connsiteX2-35" fmla="*/ 9895 w 10000"/>
              <a:gd name="connsiteY2-36" fmla="*/ 0 h 10012"/>
              <a:gd name="connsiteX3-37" fmla="*/ 10000 w 10000"/>
              <a:gd name="connsiteY3-38" fmla="*/ 8012 h 10012"/>
              <a:gd name="connsiteX4-39" fmla="*/ 0 w 10000"/>
              <a:gd name="connsiteY4-40" fmla="*/ 10012 h 10012"/>
              <a:gd name="connsiteX0-41" fmla="*/ 0 w 10035"/>
              <a:gd name="connsiteY0-42" fmla="*/ 10012 h 10154"/>
              <a:gd name="connsiteX1-43" fmla="*/ 0 w 10035"/>
              <a:gd name="connsiteY1-44" fmla="*/ 12 h 10154"/>
              <a:gd name="connsiteX2-45" fmla="*/ 9895 w 10035"/>
              <a:gd name="connsiteY2-46" fmla="*/ 0 h 10154"/>
              <a:gd name="connsiteX3-47" fmla="*/ 10035 w 10035"/>
              <a:gd name="connsiteY3-48" fmla="*/ 10154 h 10154"/>
              <a:gd name="connsiteX4-49" fmla="*/ 0 w 10035"/>
              <a:gd name="connsiteY4-50" fmla="*/ 10012 h 10154"/>
              <a:gd name="connsiteX0-51" fmla="*/ 0 w 10035"/>
              <a:gd name="connsiteY0-52" fmla="*/ 10012 h 10154"/>
              <a:gd name="connsiteX1-53" fmla="*/ 0 w 10035"/>
              <a:gd name="connsiteY1-54" fmla="*/ 12 h 10154"/>
              <a:gd name="connsiteX2-55" fmla="*/ 9895 w 10035"/>
              <a:gd name="connsiteY2-56" fmla="*/ 0 h 10154"/>
              <a:gd name="connsiteX3-57" fmla="*/ 10035 w 10035"/>
              <a:gd name="connsiteY3-58" fmla="*/ 10154 h 10154"/>
              <a:gd name="connsiteX4-59" fmla="*/ 0 w 10035"/>
              <a:gd name="connsiteY4-60" fmla="*/ 10012 h 10154"/>
              <a:gd name="connsiteX0-61" fmla="*/ 0 w 9965"/>
              <a:gd name="connsiteY0-62" fmla="*/ 10012 h 10102"/>
              <a:gd name="connsiteX1-63" fmla="*/ 0 w 9965"/>
              <a:gd name="connsiteY1-64" fmla="*/ 12 h 10102"/>
              <a:gd name="connsiteX2-65" fmla="*/ 9895 w 9965"/>
              <a:gd name="connsiteY2-66" fmla="*/ 0 h 10102"/>
              <a:gd name="connsiteX3-67" fmla="*/ 9965 w 9965"/>
              <a:gd name="connsiteY3-68" fmla="*/ 10102 h 10102"/>
              <a:gd name="connsiteX4-69" fmla="*/ 0 w 9965"/>
              <a:gd name="connsiteY4-70" fmla="*/ 10012 h 10102"/>
              <a:gd name="connsiteX0-71" fmla="*/ 0 w 10000"/>
              <a:gd name="connsiteY0-72" fmla="*/ 9911 h 9922"/>
              <a:gd name="connsiteX1-73" fmla="*/ 0 w 10000"/>
              <a:gd name="connsiteY1-74" fmla="*/ 12 h 9922"/>
              <a:gd name="connsiteX2-75" fmla="*/ 9930 w 10000"/>
              <a:gd name="connsiteY2-76" fmla="*/ 0 h 9922"/>
              <a:gd name="connsiteX3-77" fmla="*/ 10000 w 10000"/>
              <a:gd name="connsiteY3-78" fmla="*/ 9922 h 9922"/>
              <a:gd name="connsiteX4-79" fmla="*/ 0 w 10000"/>
              <a:gd name="connsiteY4-80" fmla="*/ 9911 h 9922"/>
              <a:gd name="connsiteX0-81" fmla="*/ 0 w 10000"/>
              <a:gd name="connsiteY0-82" fmla="*/ 10015 h 10026"/>
              <a:gd name="connsiteX1-83" fmla="*/ 0 w 10000"/>
              <a:gd name="connsiteY1-84" fmla="*/ 38 h 10026"/>
              <a:gd name="connsiteX2-85" fmla="*/ 9965 w 10000"/>
              <a:gd name="connsiteY2-86" fmla="*/ 0 h 10026"/>
              <a:gd name="connsiteX3-87" fmla="*/ 10000 w 10000"/>
              <a:gd name="connsiteY3-88" fmla="*/ 10026 h 10026"/>
              <a:gd name="connsiteX4-89" fmla="*/ 0 w 10000"/>
              <a:gd name="connsiteY4-90" fmla="*/ 10015 h 10026"/>
              <a:gd name="connsiteX0-91" fmla="*/ 9 w 10009"/>
              <a:gd name="connsiteY0-92" fmla="*/ 10015 h 10026"/>
              <a:gd name="connsiteX1-93" fmla="*/ 0 w 10009"/>
              <a:gd name="connsiteY1-94" fmla="*/ 55 h 10026"/>
              <a:gd name="connsiteX2-95" fmla="*/ 9974 w 10009"/>
              <a:gd name="connsiteY2-96" fmla="*/ 0 h 10026"/>
              <a:gd name="connsiteX3-97" fmla="*/ 10009 w 10009"/>
              <a:gd name="connsiteY3-98" fmla="*/ 10026 h 10026"/>
              <a:gd name="connsiteX4-99" fmla="*/ 9 w 10009"/>
              <a:gd name="connsiteY4-100" fmla="*/ 10015 h 10026"/>
              <a:gd name="connsiteX0-101" fmla="*/ 18 w 10018"/>
              <a:gd name="connsiteY0-102" fmla="*/ 10028 h 10039"/>
              <a:gd name="connsiteX1-103" fmla="*/ 0 w 10018"/>
              <a:gd name="connsiteY1-104" fmla="*/ 0 h 10039"/>
              <a:gd name="connsiteX2-105" fmla="*/ 9983 w 10018"/>
              <a:gd name="connsiteY2-106" fmla="*/ 13 h 10039"/>
              <a:gd name="connsiteX3-107" fmla="*/ 10018 w 10018"/>
              <a:gd name="connsiteY3-108" fmla="*/ 10039 h 10039"/>
              <a:gd name="connsiteX4-109" fmla="*/ 18 w 10018"/>
              <a:gd name="connsiteY4-110" fmla="*/ 10028 h 10039"/>
              <a:gd name="connsiteX0-111" fmla="*/ 18 w 10028"/>
              <a:gd name="connsiteY0-112" fmla="*/ 10028 h 10039"/>
              <a:gd name="connsiteX1-113" fmla="*/ 0 w 10028"/>
              <a:gd name="connsiteY1-114" fmla="*/ 0 h 10039"/>
              <a:gd name="connsiteX2-115" fmla="*/ 10026 w 10028"/>
              <a:gd name="connsiteY2-116" fmla="*/ 30 h 10039"/>
              <a:gd name="connsiteX3-117" fmla="*/ 10018 w 10028"/>
              <a:gd name="connsiteY3-118" fmla="*/ 10039 h 10039"/>
              <a:gd name="connsiteX4-119" fmla="*/ 18 w 10028"/>
              <a:gd name="connsiteY4-120" fmla="*/ 10028 h 10039"/>
              <a:gd name="connsiteX0-121" fmla="*/ 18 w 10020"/>
              <a:gd name="connsiteY0-122" fmla="*/ 10032 h 10043"/>
              <a:gd name="connsiteX1-123" fmla="*/ 0 w 10020"/>
              <a:gd name="connsiteY1-124" fmla="*/ 4 h 10043"/>
              <a:gd name="connsiteX2-125" fmla="*/ 10017 w 10020"/>
              <a:gd name="connsiteY2-126" fmla="*/ 0 h 10043"/>
              <a:gd name="connsiteX3-127" fmla="*/ 10018 w 10020"/>
              <a:gd name="connsiteY3-128" fmla="*/ 10043 h 10043"/>
              <a:gd name="connsiteX4-129" fmla="*/ 18 w 10020"/>
              <a:gd name="connsiteY4-130" fmla="*/ 10032 h 100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20" h="10043">
                <a:moveTo>
                  <a:pt x="18" y="10032"/>
                </a:moveTo>
                <a:cubicBezTo>
                  <a:pt x="12" y="6689"/>
                  <a:pt x="6" y="3347"/>
                  <a:pt x="0" y="4"/>
                </a:cubicBezTo>
                <a:lnTo>
                  <a:pt x="10017" y="0"/>
                </a:lnTo>
                <a:cubicBezTo>
                  <a:pt x="10029" y="2699"/>
                  <a:pt x="10006" y="7344"/>
                  <a:pt x="10018" y="10043"/>
                </a:cubicBezTo>
                <a:lnTo>
                  <a:pt x="18" y="100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1" tIns="845686" rIns="263922" bIns="845687" numCol="1" spcCol="1270" anchor="t" anchorCtr="0">
            <a:noAutofit/>
          </a:bodyPr>
          <a:lstStyle/>
          <a:p>
            <a:pPr marL="0" marR="0" lvl="0" indent="0" algn="l" defTabSz="1866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4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791404" y="76583"/>
            <a:ext cx="4773720" cy="368300"/>
            <a:chOff x="6791404" y="76583"/>
            <a:chExt cx="4773720" cy="368300"/>
          </a:xfrm>
        </p:grpSpPr>
        <p:sp>
          <p:nvSpPr>
            <p:cNvPr id="42" name="矩形 41"/>
            <p:cNvSpPr/>
            <p:nvPr/>
          </p:nvSpPr>
          <p:spPr>
            <a:xfrm>
              <a:off x="10253819" y="109261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390069" y="2553653"/>
            <a:ext cx="2239962" cy="23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412182" y="3075546"/>
            <a:ext cx="2157635" cy="979286"/>
            <a:chOff x="4097610" y="2361290"/>
            <a:chExt cx="2157635" cy="979286"/>
          </a:xfrm>
        </p:grpSpPr>
        <p:sp>
          <p:nvSpPr>
            <p:cNvPr id="72" name="文本框 71"/>
            <p:cNvSpPr txBox="1"/>
            <p:nvPr/>
          </p:nvSpPr>
          <p:spPr>
            <a:xfrm>
              <a:off x="4502299" y="2361290"/>
              <a:ext cx="132905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结构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理想化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097610" y="2690336"/>
              <a:ext cx="2157635" cy="6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计算不周，能否跑动全靠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实践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4976019" y="2553653"/>
            <a:ext cx="2239962" cy="2304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562499" y="2553750"/>
            <a:ext cx="2239962" cy="23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584612" y="3104905"/>
            <a:ext cx="2157635" cy="699886"/>
            <a:chOff x="4097610" y="2361290"/>
            <a:chExt cx="2157635" cy="699886"/>
          </a:xfrm>
        </p:grpSpPr>
        <p:sp>
          <p:nvSpPr>
            <p:cNvPr id="83" name="文本框 82"/>
            <p:cNvSpPr txBox="1"/>
            <p:nvPr/>
          </p:nvSpPr>
          <p:spPr>
            <a:xfrm>
              <a:off x="4502300" y="2361290"/>
              <a:ext cx="132905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策略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不完善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097610" y="2690336"/>
              <a:ext cx="2157635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非该结构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下最优解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998132" y="3075546"/>
            <a:ext cx="2157635" cy="699886"/>
            <a:chOff x="4097610" y="2361290"/>
            <a:chExt cx="2157635" cy="699886"/>
          </a:xfrm>
        </p:grpSpPr>
        <p:sp>
          <p:nvSpPr>
            <p:cNvPr id="86" name="文本框 85"/>
            <p:cNvSpPr txBox="1"/>
            <p:nvPr/>
          </p:nvSpPr>
          <p:spPr>
            <a:xfrm>
              <a:off x="4616916" y="2361290"/>
              <a:ext cx="109982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代码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量大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097610" y="2690336"/>
              <a:ext cx="2157635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烧录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问题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16562" y="74678"/>
            <a:ext cx="11309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比赛策略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64" grpId="0" bldLvl="0" animBg="1"/>
      <p:bldP spid="80" grpId="0" bldLvl="0" animBg="1"/>
      <p:bldP spid="8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/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3752850" y="6104255"/>
            <a:ext cx="415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  <a:endParaRPr lang="zh-CN" altLang="en-US" dirty="0">
              <a:solidFill>
                <a:srgbClr val="003F87"/>
              </a:solidFill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870552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8570" y="4428336"/>
            <a:ext cx="3235048" cy="675582"/>
            <a:chOff x="209724" y="4394568"/>
            <a:chExt cx="3235048" cy="675582"/>
          </a:xfrm>
        </p:grpSpPr>
        <p:sp>
          <p:nvSpPr>
            <p:cNvPr id="45" name="文本框 44"/>
            <p:cNvSpPr txBox="1"/>
            <p:nvPr/>
          </p:nvSpPr>
          <p:spPr>
            <a:xfrm>
              <a:off x="606377" y="4394568"/>
              <a:ext cx="23859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电气结构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09724" y="4699310"/>
              <a:ext cx="3235048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683016" y="4428336"/>
            <a:ext cx="3235048" cy="675582"/>
            <a:chOff x="209724" y="4394568"/>
            <a:chExt cx="3235048" cy="675582"/>
          </a:xfrm>
        </p:grpSpPr>
        <p:sp>
          <p:nvSpPr>
            <p:cNvPr id="48" name="文本框 47"/>
            <p:cNvSpPr txBox="1"/>
            <p:nvPr/>
          </p:nvSpPr>
          <p:spPr>
            <a:xfrm>
              <a:off x="606377" y="4394568"/>
              <a:ext cx="23859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不足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09724" y="4699310"/>
              <a:ext cx="3235048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151859" y="4428336"/>
            <a:ext cx="3235048" cy="675582"/>
            <a:chOff x="188134" y="4394568"/>
            <a:chExt cx="3235048" cy="675582"/>
          </a:xfrm>
        </p:grpSpPr>
        <p:sp>
          <p:nvSpPr>
            <p:cNvPr id="54" name="文本框 53"/>
            <p:cNvSpPr txBox="1"/>
            <p:nvPr/>
          </p:nvSpPr>
          <p:spPr>
            <a:xfrm>
              <a:off x="606377" y="4394568"/>
              <a:ext cx="23859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比赛策略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88134" y="4699310"/>
              <a:ext cx="3235048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68300"/>
            <a:chOff x="5339636" y="76583"/>
            <a:chExt cx="6097856" cy="368300"/>
          </a:xfrm>
        </p:grpSpPr>
        <p:sp>
          <p:nvSpPr>
            <p:cNvPr id="12" name="矩形 11"/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76583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>
            <a:off x="473676" y="866903"/>
            <a:ext cx="3328670" cy="769620"/>
            <a:chOff x="606391" y="2484007"/>
            <a:chExt cx="3328670" cy="769620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基本任务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点：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52441" y="2882787"/>
              <a:ext cx="3182620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·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自动化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30s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。插旗、捡石头、拉天线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7645" y="5003293"/>
            <a:ext cx="2505075" cy="1049020"/>
            <a:chOff x="9457280" y="2484007"/>
            <a:chExt cx="2505075" cy="1049020"/>
          </a:xfrm>
        </p:grpSpPr>
        <p:sp>
          <p:nvSpPr>
            <p:cNvPr id="80" name="文本框 79"/>
            <p:cNvSpPr txBox="1"/>
            <p:nvPr/>
          </p:nvSpPr>
          <p:spPr>
            <a:xfrm>
              <a:off x="9457280" y="2484007"/>
              <a:ext cx="224789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微软雅黑"/>
                  <a:ea typeface="微软雅黑"/>
                </a:rPr>
                <a:t>规划限制（</a:t>
              </a: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微软雅黑"/>
                  <a:ea typeface="微软雅黑"/>
                </a:rPr>
                <a:t>主要）</a:t>
              </a: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微软雅黑"/>
                  <a:ea typeface="微软雅黑"/>
                </a:rPr>
                <a:t>：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569185" y="3124200"/>
              <a:ext cx="2024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569040" y="2882787"/>
              <a:ext cx="239331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·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轮毂（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4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驱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辅，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11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电机）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·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时间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3" name="图片 2" descr="截屏2024-04-13 15.49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" y="1824355"/>
            <a:ext cx="4392295" cy="27120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4" name="组合 13"/>
          <p:cNvGrpSpPr/>
          <p:nvPr/>
        </p:nvGrpSpPr>
        <p:grpSpPr>
          <a:xfrm>
            <a:off x="5796881" y="866903"/>
            <a:ext cx="2879725" cy="769620"/>
            <a:chOff x="606391" y="2484007"/>
            <a:chExt cx="2879725" cy="769620"/>
          </a:xfrm>
        </p:grpSpPr>
        <p:sp>
          <p:nvSpPr>
            <p:cNvPr id="15" name="文本框 14"/>
            <p:cNvSpPr txBox="1"/>
            <p:nvPr/>
          </p:nvSpPr>
          <p:spPr>
            <a:xfrm>
              <a:off x="606391" y="2484007"/>
              <a:ext cx="28797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Well the chart says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2441" y="2882787"/>
              <a:ext cx="2247265" cy="3708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7" name="直接连接符 16"/>
          <p:cNvCxnSpPr>
            <a:stCxn id="16" idx="1"/>
          </p:cNvCxnSpPr>
          <p:nvPr/>
        </p:nvCxnSpPr>
        <p:spPr>
          <a:xfrm>
            <a:off x="5942965" y="1450975"/>
            <a:ext cx="55416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942965" y="1932305"/>
            <a:ext cx="5541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942965" y="5152390"/>
            <a:ext cx="55416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650990" y="1507490"/>
            <a:ext cx="726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Opp.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9222740" y="1507490"/>
            <a:ext cx="584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Val.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650990" y="2032635"/>
            <a:ext cx="648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Flag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83955" y="2044700"/>
            <a:ext cx="1462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{7,24,48,72}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646545" y="2459990"/>
            <a:ext cx="7359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Rock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83955" y="2469515"/>
            <a:ext cx="1133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{5,10,15}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641465" y="2887345"/>
            <a:ext cx="829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Unob.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6020" y="2881630"/>
            <a:ext cx="126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{15,25,45}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652260" y="3329940"/>
            <a:ext cx="701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Mult.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83955" y="3311525"/>
            <a:ext cx="2454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{1.2,1.5,2.0,3.0}Val_r.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6663690" y="3764915"/>
            <a:ext cx="633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APS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8907145" y="3745230"/>
            <a:ext cx="1640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</a:t>
            </a:r>
            <a:r>
              <a:rPr lang="en-US" altLang="zh-CN" baseline="30000"/>
              <a:t>2</a:t>
            </a:r>
            <a:r>
              <a:rPr lang="en-US" altLang="zh-CN"/>
              <a:t>(max = 72)</a:t>
            </a:r>
            <a:endParaRPr lang="en-US" altLang="zh-CN"/>
          </a:p>
        </p:txBody>
      </p:sp>
      <p:pic>
        <p:nvPicPr>
          <p:cNvPr id="32" name="334E55B0-647D-440b-865C-3EC943EB4CBC-1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080" y="3782695"/>
            <a:ext cx="76835" cy="30924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663690" y="4199890"/>
            <a:ext cx="704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Tank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8796020" y="4199890"/>
            <a:ext cx="937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{15,49}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6663690" y="4634865"/>
            <a:ext cx="862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Bonus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8796020" y="4638675"/>
            <a:ext cx="1759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50(LB)+50(LB)</a:t>
            </a:r>
            <a:endParaRPr lang="en-US" altLang="zh-CN"/>
          </a:p>
        </p:txBody>
      </p:sp>
      <p:grpSp>
        <p:nvGrpSpPr>
          <p:cNvPr id="38" name="组合 37"/>
          <p:cNvGrpSpPr/>
          <p:nvPr/>
        </p:nvGrpSpPr>
        <p:grpSpPr>
          <a:xfrm>
            <a:off x="5984465" y="5399533"/>
            <a:ext cx="5255260" cy="1040303"/>
            <a:chOff x="9457280" y="2484007"/>
            <a:chExt cx="5255260" cy="1040303"/>
          </a:xfrm>
        </p:grpSpPr>
        <p:sp>
          <p:nvSpPr>
            <p:cNvPr id="39" name="文本框 38"/>
            <p:cNvSpPr txBox="1"/>
            <p:nvPr/>
          </p:nvSpPr>
          <p:spPr>
            <a:xfrm>
              <a:off x="9457280" y="2484007"/>
              <a:ext cx="224789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微软雅黑"/>
                  <a:ea typeface="微软雅黑"/>
                </a:rPr>
                <a:t>预计得分：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569185" y="3124200"/>
              <a:ext cx="2024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569040" y="2882787"/>
              <a:ext cx="5143500" cy="3708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Worst case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senario =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7 + 10*5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）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* 1.2 = 68.4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3716387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机械结构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电气结构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比赛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56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8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9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3" name="矩形 12"/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05840" y="862330"/>
            <a:ext cx="2670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整车结构：</a:t>
            </a:r>
            <a:endParaRPr lang="zh-CN" altLang="en-US" sz="2800"/>
          </a:p>
        </p:txBody>
      </p:sp>
      <p:pic>
        <p:nvPicPr>
          <p:cNvPr id="19" name="图片 18" descr="截屏2024-04-15 00.21.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" y="2099945"/>
            <a:ext cx="5191125" cy="3337560"/>
          </a:xfrm>
          <a:prstGeom prst="rect">
            <a:avLst/>
          </a:prstGeom>
        </p:spPr>
      </p:pic>
      <p:pic>
        <p:nvPicPr>
          <p:cNvPr id="20" name="图片 19" descr="截屏2024-04-15 00.21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2099945"/>
            <a:ext cx="6090920" cy="33369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05890" y="15671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一号车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47485" y="15671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二号车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61945" y="5937250"/>
            <a:ext cx="6468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基底为</a:t>
            </a:r>
            <a:r>
              <a:rPr lang="en-US" altLang="zh-CN"/>
              <a:t> 20cm * 16cm * 6cm</a:t>
            </a:r>
            <a:r>
              <a:rPr lang="zh-CN" altLang="en-US"/>
              <a:t>，亚克力为主，附精密件打印</a:t>
            </a:r>
            <a:r>
              <a:rPr lang="en-US" altLang="zh-CN"/>
              <a:t> 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3" name="矩形 12"/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05840" y="862330"/>
            <a:ext cx="2670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拉得动</a:t>
            </a:r>
            <a:r>
              <a:rPr lang="zh-CN" altLang="en-US" sz="2800"/>
              <a:t>吗？</a:t>
            </a:r>
            <a:endParaRPr lang="zh-CN" altLang="en-US" sz="2800"/>
          </a:p>
        </p:txBody>
      </p:sp>
      <p:pic>
        <p:nvPicPr>
          <p:cNvPr id="3" name="图片 2" descr="截屏2024-04-14 22.24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" y="1530350"/>
            <a:ext cx="8724900" cy="20193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66280" y="2915920"/>
            <a:ext cx="395605" cy="233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2" idx="1"/>
          </p:cNvCxnSpPr>
          <p:nvPr/>
        </p:nvCxnSpPr>
        <p:spPr>
          <a:xfrm flipH="1">
            <a:off x="1887220" y="3032760"/>
            <a:ext cx="5179060" cy="8902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8185" y="4084955"/>
            <a:ext cx="3935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(1.7kg·cm / 3.5 cm ) ·2 = 1kg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62330" y="4768215"/>
            <a:ext cx="278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1kg / sin</a:t>
            </a:r>
            <a:r>
              <a:rPr lang="zh-CN" altLang="en-US"/>
              <a:t>（</a:t>
            </a:r>
            <a:r>
              <a:rPr lang="en-US" altLang="zh-CN"/>
              <a:t>20</a:t>
            </a:r>
            <a:r>
              <a:rPr lang="zh-CN" altLang="en-US"/>
              <a:t>）</a:t>
            </a:r>
            <a:r>
              <a:rPr lang="en-US" altLang="zh-CN"/>
              <a:t>= 1.6kg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088255" y="388683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（极为粗略的</a:t>
            </a:r>
            <a:r>
              <a:rPr lang="zh-CN" altLang="en-US"/>
              <a:t>估算）</a:t>
            </a:r>
            <a:endParaRPr lang="zh-CN" altLang="en-US"/>
          </a:p>
        </p:txBody>
      </p:sp>
      <p:cxnSp>
        <p:nvCxnSpPr>
          <p:cNvPr id="21" name="直接箭头连接符 20"/>
          <p:cNvCxnSpPr>
            <a:stCxn id="19" idx="3"/>
          </p:cNvCxnSpPr>
          <p:nvPr/>
        </p:nvCxnSpPr>
        <p:spPr>
          <a:xfrm>
            <a:off x="3648710" y="4952365"/>
            <a:ext cx="34175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05" y="4255135"/>
            <a:ext cx="4594860" cy="2019935"/>
          </a:xfrm>
          <a:prstGeom prst="rect">
            <a:avLst/>
          </a:prstGeom>
        </p:spPr>
      </p:pic>
      <p:pic>
        <p:nvPicPr>
          <p:cNvPr id="23" name="图片 22" descr="截屏2024-04-15 00.12.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5280025"/>
            <a:ext cx="3336290" cy="135509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3829050" y="5648960"/>
            <a:ext cx="6654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56455" y="5487035"/>
            <a:ext cx="2217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0.7kg + 41g * 4</a:t>
            </a:r>
            <a:endParaRPr lang="en-US" altLang="zh-CN"/>
          </a:p>
          <a:p>
            <a:r>
              <a:rPr lang="en-US" altLang="zh-CN"/>
              <a:t>+ 200</a:t>
            </a:r>
            <a:r>
              <a:rPr lang="en-US" altLang="zh-CN"/>
              <a:t>g = 0.73kg 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4314825" y="629666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在最低限度的情况下应当</a:t>
            </a:r>
            <a:r>
              <a:rPr lang="zh-CN" altLang="en-US"/>
              <a:t>可行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511665" y="1940560"/>
            <a:ext cx="25057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zh-CN" altLang="en-US"/>
              <a:t>硬性限重</a:t>
            </a:r>
            <a:r>
              <a:rPr lang="en-US" altLang="zh-CN"/>
              <a:t>16</a:t>
            </a:r>
            <a:r>
              <a:rPr lang="zh-CN" altLang="en-US"/>
              <a:t>磅，</a:t>
            </a:r>
            <a:r>
              <a:rPr lang="zh-CN" altLang="en-US"/>
              <a:t>大约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公斤。既然</a:t>
            </a:r>
            <a:r>
              <a:rPr lang="en-US" altLang="zh-CN"/>
              <a:t>5</a:t>
            </a:r>
            <a:r>
              <a:rPr lang="zh-CN" altLang="en-US"/>
              <a:t>公斤</a:t>
            </a:r>
            <a:r>
              <a:rPr lang="zh-CN" altLang="en-US"/>
              <a:t>都</a:t>
            </a:r>
            <a:endParaRPr lang="zh-CN" altLang="en-US"/>
          </a:p>
          <a:p>
            <a:r>
              <a:rPr lang="zh-CN" altLang="en-US"/>
              <a:t>能拉动，电机实际</a:t>
            </a:r>
            <a:r>
              <a:rPr lang="zh-CN" altLang="en-US"/>
              <a:t>扭矩</a:t>
            </a:r>
            <a:endParaRPr lang="zh-CN" altLang="en-US"/>
          </a:p>
          <a:p>
            <a:r>
              <a:rPr lang="zh-CN" altLang="en-US"/>
              <a:t>表现</a:t>
            </a:r>
            <a:r>
              <a:rPr lang="zh-CN" altLang="en-US"/>
              <a:t>应当不错）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453958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3" name="矩形 12"/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矩形 66"/>
          <p:cNvSpPr/>
          <p:nvPr/>
        </p:nvSpPr>
        <p:spPr>
          <a:xfrm>
            <a:off x="1630680" y="4670425"/>
            <a:ext cx="234378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676400"/>
            <a:ext cx="5429250" cy="40341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8205" y="94043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机械臂：</a:t>
            </a:r>
            <a:endParaRPr lang="zh-CN" altLang="en-US" sz="2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165" y="3415030"/>
            <a:ext cx="3775075" cy="287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矩形 52"/>
          <p:cNvSpPr/>
          <p:nvPr/>
        </p:nvSpPr>
        <p:spPr>
          <a:xfrm>
            <a:off x="4634865" y="3889375"/>
            <a:ext cx="1431925" cy="1204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6066790" y="3421380"/>
            <a:ext cx="1857375" cy="467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6066790" y="5094605"/>
            <a:ext cx="1857375" cy="1218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530" y="826770"/>
            <a:ext cx="1942465" cy="2041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矩形 57"/>
          <p:cNvSpPr/>
          <p:nvPr/>
        </p:nvSpPr>
        <p:spPr>
          <a:xfrm>
            <a:off x="1388745" y="2400300"/>
            <a:ext cx="906780" cy="13322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1388745" y="812800"/>
            <a:ext cx="6790690" cy="158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2295525" y="2882900"/>
            <a:ext cx="7797165" cy="84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49" y="68190"/>
            <a:ext cx="6020843" cy="385086"/>
            <a:chOff x="5416649" y="68190"/>
            <a:chExt cx="6020843" cy="385086"/>
          </a:xfrm>
        </p:grpSpPr>
        <p:sp>
          <p:nvSpPr>
            <p:cNvPr id="13" name="矩形 12"/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649" y="68190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比赛策略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46607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机械结构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676565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电气结构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06524" y="84976"/>
              <a:ext cx="11309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不足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957070"/>
            <a:ext cx="6562725" cy="32365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73755" y="93345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抓取机构：</a:t>
            </a:r>
            <a:endParaRPr lang="zh-CN" altLang="en-US" sz="3600"/>
          </a:p>
        </p:txBody>
      </p:sp>
      <p:sp>
        <p:nvSpPr>
          <p:cNvPr id="14" name="文本框 13"/>
          <p:cNvSpPr txBox="1"/>
          <p:nvPr/>
        </p:nvSpPr>
        <p:spPr>
          <a:xfrm>
            <a:off x="7938135" y="3098800"/>
            <a:ext cx="29349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非常普通的钩子。</a:t>
            </a:r>
            <a:r>
              <a:rPr lang="en-US" altLang="zh-CN" sz="2800"/>
              <a:t>LDO</a:t>
            </a:r>
            <a:r>
              <a:rPr lang="zh-CN" altLang="en-US" sz="2800"/>
              <a:t>电机</a:t>
            </a:r>
            <a:r>
              <a:rPr lang="zh-CN" altLang="en-US" sz="2800"/>
              <a:t>驱动。</a:t>
            </a:r>
            <a:endParaRPr lang="zh-CN" altLang="en-US" sz="2800"/>
          </a:p>
        </p:txBody>
      </p:sp>
      <p:pic>
        <p:nvPicPr>
          <p:cNvPr id="18" name="图片 17" descr="截屏2024-04-14 21.49.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5" y="855345"/>
            <a:ext cx="23749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6609398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05550" y="443992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电气结构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16012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3995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比赛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ags/tag2.xml><?xml version="1.0" encoding="utf-8"?>
<p:tagLst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WEdaeVlXTjdNWDE3TW4wZ1hGMD0iLAoJIkxhdGV4SW1nQmFzZTY0IiA6ICJpVkJPUncwS0dnb0FBQUFOU1VoRVVnQUFBQ29BQUFDb0JBTUFBQUJrbFdHN0FBQUFNRkJNVkVYLy8vOEFBQUFBQUFBQUFBQUFBQUFBQUFBQUFBQUFBQUFBQUFBQUFBQUFBQUFBQUFBQUFBQUFBQUFBQUFBQUFBQXYzYUI3QUFBQUQzUlNUbE1BTXU4aVJGUVFtWFptdTkySnphdHBGUzg1QUFBQUNYQklXWE1BQUE3RUFBQU94QUdWS3c0YkFBQUNVVWxFUVZSSURlMld2MnNVUVJUSDU3ekx4c1FmdVZxRWk3RlJVdXo5QlpvNlRkSW9XTzJSUnNYbXVxQUV2UC9BbENxSWg0V05JUWtwQWlISUNSWnBBcGZLUnN4ZUp3aHlNWW9rSHBmbmQzYm12Wm5kVFdOaEUzYUttKy8zczIvbVp0NisyVjJscEpXbTZxS2RtS041WjFqZHAxUG9nekJQeXk4SkxUWER5T0k3elRKMEZPRHdZNXlsMCs4ZlYxV1dtbFVVdE1nRDE2UHVpM3I0Ny9XdzdPZmI2QTVSSzArSnFKbWpWMENQR3g0T2RoZS92UUVrR3F4K1hlTEpnNFR3VDl2R0J6UzEvY1cwenhzaFUyK3lRaFlaT0FzWjRNSlA5U3JsMlB3VFBRdTVLZmFReWNERDcrSDAvdDBNbkRYMXNaWEN0NGoybjhTNGNzUERwWENnbjdxdmdOODZISkY1RkQvREYxbVZjWW11R1ZsQjhIV21DNGQxS3lNRU42enUvK0xybHhIY002YmszZ2o2Q1c5RHhxbkJzZW9wMGRDWWlST0Jxb1pnOHljUkRWdk16NEVhNDBZcE5RNjZsNFNzUVMzYjRJdlFCNG1Pb2RxV2prSC9GbXBHS1RVQytqT2hmYWllamRYMFI2TG5vR1lzZFRQZzQvWElRdVgrVFYxZHFUUFZLNXRrSTczZVJWTWNpeHJvUEJ2cHUwaXdHQkVoWHFsaVdPamxyck9SL2dKb1ZSeUwxOTdTbWFrQTAvYkVzY0ROdFBlSGllNlJrVTNmSnpybzBLQ1JvMGpDcHh4VVhScm1RN0dGZGo2MFJsNWg4T1Z5U0I5WXUzN2hsTHdvTEN1ZldIV0pTOXVOaGxxVDB2YndxT3kxNHAyNnJ1eDF3bFNVSGpIbTlucDdVcWFJM0Y2alBhWVZXN1RhZDV0TWEzOVk0ZHUyWlhYWisvUUpwQklmZVdrNUx5Y3F2bmtuYWZkZVBOK0p5VTZnQzlFMXZwOTloNkRzYkxxU3ZXWXJQUElRcEQzSGNacWFJNlE2YVhxQU5md0ZlTU5SVmk3T1dCY0FBQUFBU1VWT1JLNUNZSUk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宽屏</PresentationFormat>
  <Paragraphs>285</Paragraphs>
  <Slides>15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微软雅黑 Light</vt:lpstr>
      <vt:lpstr>微软雅黑</vt:lpstr>
      <vt:lpstr>汉仪旗黑</vt:lpstr>
      <vt:lpstr>汉仪中黑KW</vt:lpstr>
      <vt:lpstr>微软雅黑 Light</vt:lpstr>
      <vt:lpstr>微软雅黑</vt:lpstr>
      <vt:lpstr>Segoe UI</vt:lpstr>
      <vt:lpstr>Calibri Light</vt:lpstr>
      <vt:lpstr>Helvetica Neue</vt:lpstr>
      <vt:lpstr>宋体</vt:lpstr>
      <vt:lpstr>Arial Unicode MS</vt:lpstr>
      <vt:lpstr>等线</vt:lpstr>
      <vt:lpstr>汉仪中等线KW</vt:lpstr>
      <vt:lpstr>微软雅黑 Light</vt:lpstr>
      <vt:lpstr>Calibri</vt:lpstr>
      <vt:lpstr>汉仪书宋二KW</vt:lpstr>
      <vt:lpstr>苹方-简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hch</cp:lastModifiedBy>
  <cp:revision>177</cp:revision>
  <dcterms:created xsi:type="dcterms:W3CDTF">2024-04-14T16:26:11Z</dcterms:created>
  <dcterms:modified xsi:type="dcterms:W3CDTF">2024-04-14T16:26:11Z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F42E97485722266F422A1A66E5A83427</vt:lpwstr>
  </property>
  <property fmtid="{D5CDD505-2E9C-101B-9397-08002B2CF9AE}" pid="3" name="KSOProductBuildVer">
    <vt:lpwstr>2052-5.1.1.7662</vt:lpwstr>
  </property>
</Properties>
</file>